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" name="Shape 4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客户案例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客户案例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"/>
          <p:cNvSpPr/>
          <p:nvPr/>
        </p:nvSpPr>
        <p:spPr>
          <a:xfrm>
            <a:off x="2057400" y="1202332"/>
            <a:ext cx="4520109" cy="7788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232" strike="noStrike" sz="11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5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"/><Relationship Id="rId3" Type="http://schemas.openxmlformats.org/officeDocument/2006/relationships/image" Target="../media/image1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镭晨科技…"/>
          <p:cNvSpPr txBox="1"/>
          <p:nvPr/>
        </p:nvSpPr>
        <p:spPr>
          <a:xfrm>
            <a:off x="5841999" y="4565813"/>
            <a:ext cx="12700001" cy="222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pc="240" sz="4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</a:t>
            </a:r>
          </a:p>
          <a:p>
            <a:pPr>
              <a:lnSpc>
                <a:spcPct val="150000"/>
              </a:lnSpc>
              <a:defRPr spc="240" sz="4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Series-SMT产品介绍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成组"/>
          <p:cNvGrpSpPr/>
          <p:nvPr/>
        </p:nvGrpSpPr>
        <p:grpSpPr>
          <a:xfrm>
            <a:off x="3486" y="2470291"/>
            <a:ext cx="24380468" cy="10376033"/>
            <a:chOff x="0" y="0"/>
            <a:chExt cx="24380466" cy="10376031"/>
          </a:xfrm>
        </p:grpSpPr>
        <p:pic>
          <p:nvPicPr>
            <p:cNvPr id="51" name="400.jpg" descr="400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816" t="0" r="0" b="0"/>
            <a:stretch>
              <a:fillRect/>
            </a:stretch>
          </p:blipFill>
          <p:spPr>
            <a:xfrm>
              <a:off x="0" y="0"/>
              <a:ext cx="23453414" cy="103757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" name="图像" descr="图像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246" r="0" b="0"/>
            <a:stretch>
              <a:fillRect/>
            </a:stretch>
          </p:blipFill>
          <p:spPr>
            <a:xfrm>
              <a:off x="21894930" y="0"/>
              <a:ext cx="2485537" cy="10376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4" name="设备原理…"/>
          <p:cNvSpPr txBox="1"/>
          <p:nvPr/>
        </p:nvSpPr>
        <p:spPr>
          <a:xfrm>
            <a:off x="11942720" y="8445500"/>
            <a:ext cx="10833059" cy="2101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50000"/>
              </a:lnSpc>
              <a:defRPr spc="16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设备原理</a:t>
            </a:r>
          </a:p>
          <a:p>
            <a:pPr algn="l"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通过高精度彩色工业相机实时抓取板卡图像，采取卷积神经网络算法处理图像，智能判定元器件及焊锡不良</a:t>
            </a:r>
          </a:p>
        </p:txBody>
      </p:sp>
      <p:sp>
        <p:nvSpPr>
          <p:cNvPr id="55" name="设备型号  AIS401 / AIS400-D / AIS401-D"/>
          <p:cNvSpPr txBox="1"/>
          <p:nvPr/>
        </p:nvSpPr>
        <p:spPr>
          <a:xfrm>
            <a:off x="11942720" y="7049322"/>
            <a:ext cx="8124350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150000"/>
              </a:lnSpc>
              <a:defRPr spc="16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设备型号  AIS401 / AIS400-D / AIS401-D</a:t>
            </a:r>
          </a:p>
        </p:txBody>
      </p:sp>
      <p:sp>
        <p:nvSpPr>
          <p:cNvPr id="56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Series-SMT｜</a:t>
            </a:r>
            <a:r>
              <a:t>产品概述</a:t>
            </a:r>
          </a:p>
        </p:txBody>
      </p:sp>
      <p:sp>
        <p:nvSpPr>
          <p:cNvPr id="57" name="在线PCBA贴片光学检测设备…"/>
          <p:cNvSpPr txBox="1"/>
          <p:nvPr/>
        </p:nvSpPr>
        <p:spPr>
          <a:xfrm>
            <a:off x="11942720" y="4404360"/>
            <a:ext cx="5442745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lnSpc>
                <a:spcPct val="120000"/>
              </a:lnSpc>
              <a:defRPr b="1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在线PCBA贴片光学检测设备</a:t>
            </a:r>
          </a:p>
          <a:p>
            <a:pPr algn="l" defTabSz="914400">
              <a:lnSpc>
                <a:spcPct val="120000"/>
              </a:lnSpc>
              <a:defRPr b="1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检测贴片元件及焊锡缺陷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Series-SMT｜</a:t>
            </a:r>
            <a:r>
              <a:t>应用场景</a:t>
            </a:r>
          </a:p>
        </p:txBody>
      </p:sp>
      <p:sp>
        <p:nvSpPr>
          <p:cNvPr id="60" name="炉前…"/>
          <p:cNvSpPr txBox="1"/>
          <p:nvPr/>
        </p:nvSpPr>
        <p:spPr>
          <a:xfrm>
            <a:off x="1905000" y="3643416"/>
            <a:ext cx="1079361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炉前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固定贴片后、贴片不良：缺件、偏移、 翻件、错件、反向等</a:t>
            </a:r>
          </a:p>
        </p:txBody>
      </p:sp>
      <p:sp>
        <p:nvSpPr>
          <p:cNvPr id="61" name="炉后…"/>
          <p:cNvSpPr txBox="1"/>
          <p:nvPr/>
        </p:nvSpPr>
        <p:spPr>
          <a:xfrm>
            <a:off x="1905000" y="5189199"/>
            <a:ext cx="9687322" cy="18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炉后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焊锡后贴片不良：缺件、偏移、 翻件、错件、反向等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焊锡缺陷：锡多、锡少、虚焊、漏铜等</a:t>
            </a:r>
          </a:p>
        </p:txBody>
      </p:sp>
      <p:sp>
        <p:nvSpPr>
          <p:cNvPr id="62" name="SMT段回流焊前/后"/>
          <p:cNvSpPr txBox="1"/>
          <p:nvPr/>
        </p:nvSpPr>
        <p:spPr>
          <a:xfrm>
            <a:off x="1905000" y="2730500"/>
            <a:ext cx="3949601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SMT段回流焊前/后</a:t>
            </a:r>
          </a:p>
        </p:txBody>
      </p:sp>
      <p:pic>
        <p:nvPicPr>
          <p:cNvPr id="63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00" y="7639652"/>
            <a:ext cx="20574000" cy="47453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4"/>
          <p:cNvSpPr txBox="1"/>
          <p:nvPr/>
        </p:nvSpPr>
        <p:spPr>
          <a:xfrm>
            <a:off x="1905000" y="952500"/>
            <a:ext cx="81960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Series-SMT｜</a:t>
            </a:r>
            <a:r>
              <a:t>可检测缺陷</a:t>
            </a:r>
          </a:p>
        </p:txBody>
      </p:sp>
      <p:sp>
        <p:nvSpPr>
          <p:cNvPr id="66" name="贴片缺陷：…"/>
          <p:cNvSpPr txBox="1"/>
          <p:nvPr/>
        </p:nvSpPr>
        <p:spPr>
          <a:xfrm>
            <a:off x="1903342" y="2973988"/>
            <a:ext cx="62103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贴片缺陷：</a:t>
            </a:r>
            <a:endParaRPr b="1"/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缺件、偏移、错件、破损、反向等</a:t>
            </a:r>
          </a:p>
        </p:txBody>
      </p:sp>
      <p:sp>
        <p:nvSpPr>
          <p:cNvPr id="67" name="焊锡缺陷：…"/>
          <p:cNvSpPr txBox="1"/>
          <p:nvPr/>
        </p:nvSpPr>
        <p:spPr>
          <a:xfrm>
            <a:off x="1903342" y="5027851"/>
            <a:ext cx="82423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焊锡缺陷</a:t>
            </a:r>
            <a:r>
              <a:t>：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锡多、锡少、漏铜、虚焊、连锡、铜箔污染等</a:t>
            </a:r>
          </a:p>
        </p:txBody>
      </p:sp>
      <p:pic>
        <p:nvPicPr>
          <p:cNvPr id="6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3342" y="7056315"/>
            <a:ext cx="20447001" cy="45577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Series-SMT｜</a:t>
            </a:r>
            <a:r>
              <a:t>设备架构</a:t>
            </a:r>
          </a:p>
        </p:txBody>
      </p:sp>
      <p:grpSp>
        <p:nvGrpSpPr>
          <p:cNvPr id="73" name="成组"/>
          <p:cNvGrpSpPr/>
          <p:nvPr/>
        </p:nvGrpSpPr>
        <p:grpSpPr>
          <a:xfrm>
            <a:off x="1907866" y="2791617"/>
            <a:ext cx="1613445" cy="706001"/>
            <a:chOff x="0" y="57149"/>
            <a:chExt cx="1613444" cy="705999"/>
          </a:xfrm>
        </p:grpSpPr>
        <p:sp>
          <p:nvSpPr>
            <p:cNvPr id="71" name="AIS401"/>
            <p:cNvSpPr txBox="1"/>
            <p:nvPr/>
          </p:nvSpPr>
          <p:spPr>
            <a:xfrm>
              <a:off x="0" y="57149"/>
              <a:ext cx="1469827" cy="584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b="1" sz="3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AIS401</a:t>
              </a:r>
            </a:p>
          </p:txBody>
        </p:sp>
        <p:sp>
          <p:nvSpPr>
            <p:cNvPr id="72" name="线条"/>
            <p:cNvSpPr/>
            <p:nvPr/>
          </p:nvSpPr>
          <p:spPr>
            <a:xfrm>
              <a:off x="0" y="763149"/>
              <a:ext cx="1613445" cy="1"/>
            </a:xfrm>
            <a:prstGeom prst="line">
              <a:avLst/>
            </a:prstGeom>
            <a:noFill/>
            <a:ln w="25400" cap="flat">
              <a:solidFill>
                <a:srgbClr val="266FA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76" name="成组"/>
          <p:cNvGrpSpPr/>
          <p:nvPr/>
        </p:nvGrpSpPr>
        <p:grpSpPr>
          <a:xfrm>
            <a:off x="1907866" y="7362393"/>
            <a:ext cx="5080103" cy="801250"/>
            <a:chOff x="0" y="0"/>
            <a:chExt cx="5080102" cy="801249"/>
          </a:xfrm>
        </p:grpSpPr>
        <p:sp>
          <p:nvSpPr>
            <p:cNvPr id="74" name="AIS400-D/AIS401-D｜双轨"/>
            <p:cNvSpPr txBox="1"/>
            <p:nvPr/>
          </p:nvSpPr>
          <p:spPr>
            <a:xfrm>
              <a:off x="0" y="0"/>
              <a:ext cx="5015111" cy="673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algn="l">
                <a:defRPr b="1" sz="3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AIS400-D/AIS401-D｜双轨</a:t>
              </a:r>
            </a:p>
          </p:txBody>
        </p:sp>
        <p:sp>
          <p:nvSpPr>
            <p:cNvPr id="75" name="线条"/>
            <p:cNvSpPr/>
            <p:nvPr/>
          </p:nvSpPr>
          <p:spPr>
            <a:xfrm>
              <a:off x="0" y="801249"/>
              <a:ext cx="5080103" cy="1"/>
            </a:xfrm>
            <a:prstGeom prst="line">
              <a:avLst/>
            </a:prstGeom>
            <a:noFill/>
            <a:ln w="25400" cap="flat">
              <a:solidFill>
                <a:srgbClr val="266FA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77" name="一机多用，可架设在炉前、炉后等多个位置…"/>
          <p:cNvSpPr txBox="1"/>
          <p:nvPr/>
        </p:nvSpPr>
        <p:spPr>
          <a:xfrm>
            <a:off x="1907866" y="8317192"/>
            <a:ext cx="8385176" cy="410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lnSpc>
                <a:spcPct val="150000"/>
              </a:lnSpc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一机多用，可架设在炉前、炉后等多个位置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检测速度满足两条高速贴片线的要求</a:t>
            </a:r>
          </a:p>
          <a:p>
            <a:pPr lvl="1" algn="l">
              <a:lnSpc>
                <a:spcPct val="150000"/>
              </a:lnSpc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AIS400-D三动轨可调/AIS401-D四动轨可调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PCBA规格尺寸：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单轨50*50mm~510*610mm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双轨50*50mm~510*330mm</a:t>
            </a:r>
          </a:p>
        </p:txBody>
      </p:sp>
      <p:sp>
        <p:nvSpPr>
          <p:cNvPr id="78" name="一机多用，可架设在炉前、炉后等多个位置…"/>
          <p:cNvSpPr txBox="1"/>
          <p:nvPr/>
        </p:nvSpPr>
        <p:spPr>
          <a:xfrm>
            <a:off x="1907866" y="3614692"/>
            <a:ext cx="8355212" cy="3155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lnSpc>
                <a:spcPct val="150000"/>
              </a:lnSpc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一机多用，可架设在炉前、炉后等多个位置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PCBA规格尺寸：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50*50mm~510*460mm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从左到右730*460mm（大板模式）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从右到左640*460mm（大板模式）</a:t>
            </a:r>
          </a:p>
        </p:txBody>
      </p:sp>
      <p:pic>
        <p:nvPicPr>
          <p:cNvPr id="79" name="图像" descr="图像"/>
          <p:cNvPicPr>
            <a:picLocks noChangeAspect="1"/>
          </p:cNvPicPr>
          <p:nvPr/>
        </p:nvPicPr>
        <p:blipFill>
          <a:blip r:embed="rId2">
            <a:extLst/>
          </a:blip>
          <a:srcRect l="0" t="0" r="0" b="55500"/>
          <a:stretch>
            <a:fillRect/>
          </a:stretch>
        </p:blipFill>
        <p:spPr>
          <a:xfrm>
            <a:off x="11111040" y="2734225"/>
            <a:ext cx="11718132" cy="4129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图像" descr="图像"/>
          <p:cNvPicPr>
            <a:picLocks noChangeAspect="1"/>
          </p:cNvPicPr>
          <p:nvPr/>
        </p:nvPicPr>
        <p:blipFill>
          <a:blip r:embed="rId2">
            <a:extLst/>
          </a:blip>
          <a:srcRect l="989" t="55378" r="0" b="0"/>
          <a:stretch>
            <a:fillRect/>
          </a:stretch>
        </p:blipFill>
        <p:spPr>
          <a:xfrm>
            <a:off x="11111040" y="8082063"/>
            <a:ext cx="11718074" cy="41819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Series-SMT｜核心优势</a:t>
            </a:r>
          </a:p>
        </p:txBody>
      </p:sp>
      <p:pic>
        <p:nvPicPr>
          <p:cNvPr id="83" name="zhihuigongye.png" descr="zhihuigongy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394" y="6853294"/>
            <a:ext cx="1079501" cy="107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gongyede--3.png" descr="gongyede--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4394" y="4125157"/>
            <a:ext cx="1079501" cy="107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gongyede--2.png" descr="gongyede--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4394" y="9581432"/>
            <a:ext cx="1079501" cy="1079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双侧远心镜头，低畸变、高景深"/>
          <p:cNvSpPr txBox="1"/>
          <p:nvPr/>
        </p:nvSpPr>
        <p:spPr>
          <a:xfrm>
            <a:off x="3492500" y="7056494"/>
            <a:ext cx="5803900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双侧远心镜头，低畸变、高景深</a:t>
            </a:r>
          </a:p>
        </p:txBody>
      </p:sp>
      <p:sp>
        <p:nvSpPr>
          <p:cNvPr id="87" name="精简编程流程，极简界面，支持一键批量修改参数"/>
          <p:cNvSpPr txBox="1"/>
          <p:nvPr/>
        </p:nvSpPr>
        <p:spPr>
          <a:xfrm>
            <a:off x="3492500" y="4328357"/>
            <a:ext cx="9055100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精简编程流程，极简界面，支持一键批量修改参数</a:t>
            </a:r>
          </a:p>
        </p:txBody>
      </p:sp>
      <p:sp>
        <p:nvSpPr>
          <p:cNvPr id="88" name="高检出率，低误报率"/>
          <p:cNvSpPr txBox="1"/>
          <p:nvPr/>
        </p:nvSpPr>
        <p:spPr>
          <a:xfrm>
            <a:off x="3492500" y="9784632"/>
            <a:ext cx="3771900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高检出率，低误报率</a:t>
            </a:r>
          </a:p>
        </p:txBody>
      </p:sp>
      <p:pic>
        <p:nvPicPr>
          <p:cNvPr id="89" name="gongyede--4.png" descr="gongyede--4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49500" y="9581432"/>
            <a:ext cx="1079500" cy="107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gongyede-.png" descr="gongyede-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049500" y="6853294"/>
            <a:ext cx="1079500" cy="107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gongyewulian.png" descr="gongyewulian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049500" y="4125157"/>
            <a:ext cx="1079500" cy="1079501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多种配置满足不同检测需求"/>
          <p:cNvSpPr txBox="1"/>
          <p:nvPr/>
        </p:nvSpPr>
        <p:spPr>
          <a:xfrm>
            <a:off x="16636288" y="7056494"/>
            <a:ext cx="49911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多种配置满足不同检测需求</a:t>
            </a:r>
          </a:p>
        </p:txBody>
      </p:sp>
      <p:sp>
        <p:nvSpPr>
          <p:cNvPr id="93" name="集中管控，多设备互联互通"/>
          <p:cNvSpPr txBox="1"/>
          <p:nvPr/>
        </p:nvSpPr>
        <p:spPr>
          <a:xfrm>
            <a:off x="16636288" y="4328357"/>
            <a:ext cx="49911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集中管控，多设备互联互通</a:t>
            </a:r>
          </a:p>
        </p:txBody>
      </p:sp>
      <p:sp>
        <p:nvSpPr>
          <p:cNvPr id="94" name="数据可追溯，支持SPC报警"/>
          <p:cNvSpPr txBox="1"/>
          <p:nvPr/>
        </p:nvSpPr>
        <p:spPr>
          <a:xfrm>
            <a:off x="16636288" y="9784632"/>
            <a:ext cx="501392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数据可追溯，支持SPC报警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在工业检测领域应用深度学习算法，使用大数据优化，智能极简编程，一键自动识别已训练元器件及焊锡，智能判定不良，解决编程时间长、误报率高两大传统算法痛点"/>
          <p:cNvSpPr txBox="1"/>
          <p:nvPr/>
        </p:nvSpPr>
        <p:spPr>
          <a:xfrm>
            <a:off x="2858588" y="2752938"/>
            <a:ext cx="16578094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在工业检测领域应用深度学习算法，使用大数据优化，智能极简编程，一键自动识别已训练元器件及焊锡，智能判定不良，解决编程时间长、误报率高两大传统算法痛点</a:t>
            </a:r>
          </a:p>
        </p:txBody>
      </p:sp>
      <p:sp>
        <p:nvSpPr>
          <p:cNvPr id="97" name="矩形 4"/>
          <p:cNvSpPr txBox="1"/>
          <p:nvPr/>
        </p:nvSpPr>
        <p:spPr>
          <a:xfrm>
            <a:off x="1905000" y="952500"/>
            <a:ext cx="87294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AIS40X Series-SMT｜</a:t>
            </a:r>
            <a:r>
              <a:t>深度学习算法</a:t>
            </a:r>
          </a:p>
        </p:txBody>
      </p:sp>
      <p:grpSp>
        <p:nvGrpSpPr>
          <p:cNvPr id="100" name="成组"/>
          <p:cNvGrpSpPr/>
          <p:nvPr/>
        </p:nvGrpSpPr>
        <p:grpSpPr>
          <a:xfrm>
            <a:off x="2625091" y="4989832"/>
            <a:ext cx="18900354" cy="6955154"/>
            <a:chOff x="0" y="0"/>
            <a:chExt cx="18900353" cy="6955152"/>
          </a:xfrm>
        </p:grpSpPr>
        <p:pic>
          <p:nvPicPr>
            <p:cNvPr id="98" name="图像" descr="图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8900354" cy="69551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企业微信截图_444a8789-4c96-42d1-ab57-e7746aaae3bf.png" descr="企业微信截图_444a8789-4c96-42d1-ab57-e7746aaae3bf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6200000">
              <a:off x="545650" y="2644616"/>
              <a:ext cx="1427481" cy="16463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深度学习算法，编程简单，一键自动搜索已训练元器件及焊锡，智能判定元器件缺陷和焊锡状态，编程速度快"/>
          <p:cNvSpPr txBox="1"/>
          <p:nvPr/>
        </p:nvSpPr>
        <p:spPr>
          <a:xfrm>
            <a:off x="1905000" y="3822700"/>
            <a:ext cx="19621500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深度学习算法，编程简单，一键自动搜索已训练元器件及焊锡，智能判定元器件缺陷和焊锡状态，编程速度快</a:t>
            </a:r>
          </a:p>
        </p:txBody>
      </p:sp>
      <p:sp>
        <p:nvSpPr>
          <p:cNvPr id="103" name="智能判定…"/>
          <p:cNvSpPr txBox="1"/>
          <p:nvPr/>
        </p:nvSpPr>
        <p:spPr>
          <a:xfrm>
            <a:off x="1929503" y="5114322"/>
            <a:ext cx="10654626" cy="774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b="1"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智能判定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自动框选电阻、电容、二极管等元器件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b="1"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离线编程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支持离线编程，可便捷修改、调试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b="1"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在线编程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不停线即可优化调整设备参数，减少生产损失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b="1"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快速换线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直接调用已有版式文件，无需重复调整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b="1"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直观提醒</a:t>
            </a:r>
          </a:p>
          <a:p>
            <a:pPr lvl="1"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SPC采用图文并茂的形式提示位号、错误器件及类型</a:t>
            </a:r>
          </a:p>
        </p:txBody>
      </p:sp>
      <p:sp>
        <p:nvSpPr>
          <p:cNvPr id="104" name="极简编程"/>
          <p:cNvSpPr txBox="1"/>
          <p:nvPr/>
        </p:nvSpPr>
        <p:spPr>
          <a:xfrm>
            <a:off x="1905760" y="2755900"/>
            <a:ext cx="19431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极简编程</a:t>
            </a:r>
          </a:p>
        </p:txBody>
      </p:sp>
      <p:sp>
        <p:nvSpPr>
          <p:cNvPr id="105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pic>
        <p:nvPicPr>
          <p:cNvPr id="106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41324" y="4949197"/>
            <a:ext cx="6888807" cy="8051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针对特征模糊情况，识别能力强。可有效检出不良，不受板面颜色、器件文字变化干扰…"/>
          <p:cNvSpPr txBox="1"/>
          <p:nvPr/>
        </p:nvSpPr>
        <p:spPr>
          <a:xfrm>
            <a:off x="1903398" y="6324135"/>
            <a:ext cx="15151101" cy="392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针对特征模糊情况，识别能力强。可有效检出不良，不受板面颜色、器件文字变化干扰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超强异型器件检出能力，自动生成IC器件引脚检测框，一框判定多种不良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泛化能力强，能兼容元器件偏差，高精度识别元器件正常而本体稍偏、颜色有细微差异，不规则排列器件等情况，实现低误报率</a:t>
            </a:r>
          </a:p>
        </p:txBody>
      </p:sp>
      <p:sp>
        <p:nvSpPr>
          <p:cNvPr id="109" name="基于大数据训练的模型，元器件及焊锡的识别准确率高，检出能力及泛化强，能矫正元器件及焊锡…"/>
          <p:cNvSpPr txBox="1"/>
          <p:nvPr/>
        </p:nvSpPr>
        <p:spPr>
          <a:xfrm>
            <a:off x="1882017" y="3810000"/>
            <a:ext cx="17702412" cy="124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基于大数据训练的模型，元器件及焊锡的识别准确率高，检出能力及泛化强，能矫正元器件及焊锡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偏差引起的报警，降低误报</a:t>
            </a:r>
          </a:p>
        </p:txBody>
      </p:sp>
      <p:sp>
        <p:nvSpPr>
          <p:cNvPr id="110" name="检出能力强"/>
          <p:cNvSpPr txBox="1"/>
          <p:nvPr/>
        </p:nvSpPr>
        <p:spPr>
          <a:xfrm>
            <a:off x="1905760" y="2755900"/>
            <a:ext cx="2400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检出能力强</a:t>
            </a:r>
          </a:p>
        </p:txBody>
      </p:sp>
      <p:sp>
        <p:nvSpPr>
          <p:cNvPr id="111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采用深度调校控制系统，保持超快运动速度…"/>
          <p:cNvSpPr txBox="1"/>
          <p:nvPr/>
        </p:nvSpPr>
        <p:spPr>
          <a:xfrm>
            <a:off x="1904103" y="5212490"/>
            <a:ext cx="10838856" cy="278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采用深度调校控制系统，保持超快运动速度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实时运算，拍摄下个FOV的同时，同步运算上个FOV焊点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路径规划，自动规划路径移动检测</a:t>
            </a:r>
          </a:p>
        </p:txBody>
      </p:sp>
      <p:sp>
        <p:nvSpPr>
          <p:cNvPr id="114" name="采用上部高精度智能相机拍照检测模式，灵活应对产能高、带载具与否情况"/>
          <p:cNvSpPr txBox="1"/>
          <p:nvPr/>
        </p:nvSpPr>
        <p:spPr>
          <a:xfrm>
            <a:off x="1905760" y="3810000"/>
            <a:ext cx="13525501" cy="67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采用上部高精度智能相机拍照检测模式，灵活应对产能高、带载具与否情况</a:t>
            </a:r>
          </a:p>
        </p:txBody>
      </p:sp>
      <p:sp>
        <p:nvSpPr>
          <p:cNvPr id="115" name="检测速度快"/>
          <p:cNvSpPr txBox="1"/>
          <p:nvPr/>
        </p:nvSpPr>
        <p:spPr>
          <a:xfrm>
            <a:off x="1905760" y="2755900"/>
            <a:ext cx="2400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检测速度快</a:t>
            </a:r>
          </a:p>
        </p:txBody>
      </p:sp>
      <p:sp>
        <p:nvSpPr>
          <p:cNvPr id="116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pic>
        <p:nvPicPr>
          <p:cNvPr id="117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0115" y="5210026"/>
            <a:ext cx="9024960" cy="67687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结合工厂生产模式的多样化，可设计多种检测模式，支持检测多机型生产、替代料等模式"/>
          <p:cNvSpPr txBox="1"/>
          <p:nvPr/>
        </p:nvSpPr>
        <p:spPr>
          <a:xfrm>
            <a:off x="1905760" y="3810000"/>
            <a:ext cx="15963901" cy="67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结合工厂生产模式的多样化，可设计多种检测模式，支持检测多机型生产、替代料等模式</a:t>
            </a:r>
          </a:p>
        </p:txBody>
      </p:sp>
      <p:sp>
        <p:nvSpPr>
          <p:cNvPr id="120" name="检测模式多"/>
          <p:cNvSpPr txBox="1"/>
          <p:nvPr/>
        </p:nvSpPr>
        <p:spPr>
          <a:xfrm>
            <a:off x="1905760" y="2755900"/>
            <a:ext cx="2400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检测模式多</a:t>
            </a:r>
          </a:p>
        </p:txBody>
      </p:sp>
      <p:sp>
        <p:nvSpPr>
          <p:cNvPr id="121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sp>
        <p:nvSpPr>
          <p:cNvPr id="122" name="支持拼板检测…"/>
          <p:cNvSpPr txBox="1"/>
          <p:nvPr/>
        </p:nvSpPr>
        <p:spPr>
          <a:xfrm>
            <a:off x="1907417" y="5464583"/>
            <a:ext cx="7429501" cy="594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支持拼板检测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支持混料检测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支持混板检测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支持多MARK(含Bad Mark功能）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支持自动识别A/B程序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检测场景多，可支持裸板或带治具检测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企业微信截图_0791dd60-fbfb-4db6-a95b-97b3350eac17.png" descr="企业微信截图_0791dd60-fbfb-4db6-a95b-97b3350eac17.png"/>
          <p:cNvPicPr>
            <a:picLocks noChangeAspect="1"/>
          </p:cNvPicPr>
          <p:nvPr/>
        </p:nvPicPr>
        <p:blipFill>
          <a:blip r:embed="rId2">
            <a:extLst/>
          </a:blip>
          <a:srcRect l="1718" t="0" r="1718" b="0"/>
          <a:stretch>
            <a:fillRect/>
          </a:stretch>
        </p:blipFill>
        <p:spPr>
          <a:xfrm>
            <a:off x="1986237" y="7557130"/>
            <a:ext cx="8691509" cy="5063016"/>
          </a:xfrm>
          <a:prstGeom prst="rect">
            <a:avLst/>
          </a:prstGeom>
          <a:ln w="76200">
            <a:solidFill>
              <a:srgbClr val="000000"/>
            </a:solidFill>
            <a:miter lim="400000"/>
          </a:ln>
        </p:spPr>
      </p:pic>
      <p:sp>
        <p:nvSpPr>
          <p:cNvPr id="125" name="相机自动读取条码（条形码，二维码）…"/>
          <p:cNvSpPr txBox="1"/>
          <p:nvPr/>
        </p:nvSpPr>
        <p:spPr>
          <a:xfrm>
            <a:off x="1909478" y="5076852"/>
            <a:ext cx="12577367" cy="18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相机自动读取条码（条形码，二维码）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数据完整，包括整体统计数据，及每一片检测板卡的所有检测信息*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支持一键导出，便于回溯，数据可与MES系统实现有效对接</a:t>
            </a:r>
          </a:p>
        </p:txBody>
      </p:sp>
      <p:sp>
        <p:nvSpPr>
          <p:cNvPr id="126" name="测试数据详细"/>
          <p:cNvSpPr txBox="1"/>
          <p:nvPr/>
        </p:nvSpPr>
        <p:spPr>
          <a:xfrm>
            <a:off x="1905191" y="2755900"/>
            <a:ext cx="28575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测试数据详细</a:t>
            </a:r>
          </a:p>
        </p:txBody>
      </p:sp>
      <p:sp>
        <p:nvSpPr>
          <p:cNvPr id="127" name="测试数据实时保留，可导出详细数据报表，有利于工艺改善和生产追溯"/>
          <p:cNvSpPr txBox="1"/>
          <p:nvPr/>
        </p:nvSpPr>
        <p:spPr>
          <a:xfrm>
            <a:off x="1905191" y="3822700"/>
            <a:ext cx="127127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测试数据实时保留，可导出详细数据报表，有利于工艺改善和生产追溯</a:t>
            </a:r>
          </a:p>
        </p:txBody>
      </p:sp>
      <p:sp>
        <p:nvSpPr>
          <p:cNvPr id="128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sp>
        <p:nvSpPr>
          <p:cNvPr id="129" name="矩形"/>
          <p:cNvSpPr/>
          <p:nvPr/>
        </p:nvSpPr>
        <p:spPr>
          <a:xfrm>
            <a:off x="12468627" y="7557130"/>
            <a:ext cx="8418130" cy="5069782"/>
          </a:xfrm>
          <a:prstGeom prst="rect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30" name="2021-01-20 11-33-20 的屏幕截图.png" descr="2021-01-20 11-33-20 的屏幕截图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521502" y="7595947"/>
            <a:ext cx="7084492" cy="4124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2021-01-20 11-32-38 的屏幕截图.png" descr="2021-01-20 11-32-38 的屏幕截图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633680" y="8976798"/>
            <a:ext cx="6189864" cy="360964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*在软硬件正常运行的情况下"/>
          <p:cNvSpPr txBox="1"/>
          <p:nvPr/>
        </p:nvSpPr>
        <p:spPr>
          <a:xfrm>
            <a:off x="1905191" y="12941985"/>
            <a:ext cx="3890517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*在软硬件正常运行的情况下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远程调控、集中管理，减少工作中断，提高生产效能…"/>
          <p:cNvSpPr txBox="1"/>
          <p:nvPr/>
        </p:nvSpPr>
        <p:spPr>
          <a:xfrm>
            <a:off x="1905191" y="5846241"/>
            <a:ext cx="9980812" cy="38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远程调控、集中管理，减少工作中断，提高生产效能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远程离线编程，编程的同时不影响检测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远程支持，快速响应维护</a:t>
            </a:r>
          </a:p>
          <a:p>
            <a: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复判工作站，一对多复判</a:t>
            </a:r>
          </a:p>
        </p:txBody>
      </p:sp>
      <p:sp>
        <p:nvSpPr>
          <p:cNvPr id="135" name="支持远程编程、调试、管理，节省换线时间，支持一对多复判"/>
          <p:cNvSpPr txBox="1"/>
          <p:nvPr/>
        </p:nvSpPr>
        <p:spPr>
          <a:xfrm>
            <a:off x="1905191" y="3822700"/>
            <a:ext cx="110871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支持远程编程、调试、管理，节省换线时间，支持一对多复判</a:t>
            </a:r>
          </a:p>
        </p:txBody>
      </p:sp>
      <p:sp>
        <p:nvSpPr>
          <p:cNvPr id="136" name="集中管理，远程服务"/>
          <p:cNvSpPr txBox="1"/>
          <p:nvPr/>
        </p:nvSpPr>
        <p:spPr>
          <a:xfrm>
            <a:off x="1905191" y="2755900"/>
            <a:ext cx="42291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集中管理，远程服务</a:t>
            </a:r>
          </a:p>
        </p:txBody>
      </p:sp>
      <p:sp>
        <p:nvSpPr>
          <p:cNvPr id="137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grpSp>
        <p:nvGrpSpPr>
          <p:cNvPr id="146" name="成组"/>
          <p:cNvGrpSpPr/>
          <p:nvPr/>
        </p:nvGrpSpPr>
        <p:grpSpPr>
          <a:xfrm>
            <a:off x="10743631" y="5275458"/>
            <a:ext cx="12115022" cy="7712762"/>
            <a:chOff x="0" y="0"/>
            <a:chExt cx="12115020" cy="7712760"/>
          </a:xfrm>
        </p:grpSpPr>
        <p:pic>
          <p:nvPicPr>
            <p:cNvPr id="138" name="图像" descr="图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115021" cy="7712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9" name="矩形"/>
            <p:cNvSpPr/>
            <p:nvPr/>
          </p:nvSpPr>
          <p:spPr>
            <a:xfrm>
              <a:off x="7627593" y="366673"/>
              <a:ext cx="3801685" cy="720657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40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7667771" y="570509"/>
              <a:ext cx="2084502" cy="1922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1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9953722" y="570509"/>
              <a:ext cx="2084502" cy="1922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2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7667771" y="2895148"/>
              <a:ext cx="2084502" cy="1922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3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9953722" y="2895148"/>
              <a:ext cx="2084502" cy="1922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7667771" y="5219787"/>
              <a:ext cx="2084502" cy="1922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侧视图-1.png" descr="侧视图-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96" t="9373" r="22507" b="9373"/>
            <a:stretch>
              <a:fillRect/>
            </a:stretch>
          </p:blipFill>
          <p:spPr>
            <a:xfrm>
              <a:off x="9953722" y="5219787"/>
              <a:ext cx="2084502" cy="1922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圆角矩形"/>
          <p:cNvSpPr/>
          <p:nvPr/>
        </p:nvSpPr>
        <p:spPr>
          <a:xfrm>
            <a:off x="7183459" y="9813684"/>
            <a:ext cx="2924587" cy="878841"/>
          </a:xfrm>
          <a:prstGeom prst="roundRect">
            <a:avLst>
              <a:gd name="adj" fmla="val 2167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49" name="圆角矩形"/>
          <p:cNvSpPr/>
          <p:nvPr/>
        </p:nvSpPr>
        <p:spPr>
          <a:xfrm>
            <a:off x="1909204" y="9813684"/>
            <a:ext cx="2924587" cy="878841"/>
          </a:xfrm>
          <a:prstGeom prst="roundRect">
            <a:avLst>
              <a:gd name="adj" fmla="val 2167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0" name="AOI检测软件"/>
          <p:cNvSpPr txBox="1"/>
          <p:nvPr/>
        </p:nvSpPr>
        <p:spPr>
          <a:xfrm>
            <a:off x="2151503" y="9916554"/>
            <a:ext cx="2439989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AOI检测软件</a:t>
            </a:r>
          </a:p>
        </p:txBody>
      </p:sp>
      <p:sp>
        <p:nvSpPr>
          <p:cNvPr id="151" name="AI训练工具，设备端可自主训练特殊器件，可自动识别，提高检测精度"/>
          <p:cNvSpPr txBox="1"/>
          <p:nvPr/>
        </p:nvSpPr>
        <p:spPr>
          <a:xfrm>
            <a:off x="1905760" y="3810000"/>
            <a:ext cx="12690278" cy="67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AI训练工具，设备端可自主训练特殊器件，可自动识别，提高检测精度</a:t>
            </a:r>
          </a:p>
        </p:txBody>
      </p:sp>
      <p:sp>
        <p:nvSpPr>
          <p:cNvPr id="152" name="快速学习新器件及焊点…"/>
          <p:cNvSpPr txBox="1"/>
          <p:nvPr/>
        </p:nvSpPr>
        <p:spPr>
          <a:xfrm>
            <a:off x="1903342" y="5207468"/>
            <a:ext cx="10500123" cy="18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快速学习新器件及焊点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可通过训练，让设备识别器件不同形态,真正降低误报率</a:t>
            </a:r>
          </a:p>
          <a:p>
            <a:pPr marL="406400" indent="-406400" algn="l">
              <a:buSzPct val="123000"/>
              <a:buChar char="•"/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测试能力快速迭代、不断升级</a:t>
            </a:r>
          </a:p>
        </p:txBody>
      </p:sp>
      <p:sp>
        <p:nvSpPr>
          <p:cNvPr id="153" name="检测范围广"/>
          <p:cNvSpPr txBox="1"/>
          <p:nvPr/>
        </p:nvSpPr>
        <p:spPr>
          <a:xfrm>
            <a:off x="1905760" y="2755900"/>
            <a:ext cx="2400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检测范围广</a:t>
            </a:r>
          </a:p>
        </p:txBody>
      </p:sp>
      <p:sp>
        <p:nvSpPr>
          <p:cNvPr id="154" name="AOI训练工具"/>
          <p:cNvSpPr txBox="1"/>
          <p:nvPr/>
        </p:nvSpPr>
        <p:spPr>
          <a:xfrm>
            <a:off x="7425758" y="9916554"/>
            <a:ext cx="2439988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AOI训练工具</a:t>
            </a:r>
          </a:p>
        </p:txBody>
      </p:sp>
      <p:sp>
        <p:nvSpPr>
          <p:cNvPr id="155" name="线条"/>
          <p:cNvSpPr/>
          <p:nvPr/>
        </p:nvSpPr>
        <p:spPr>
          <a:xfrm>
            <a:off x="4996258" y="10253104"/>
            <a:ext cx="20247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cxnSp>
        <p:nvCxnSpPr>
          <p:cNvPr id="156" name="连接线"/>
          <p:cNvCxnSpPr>
            <a:stCxn id="149" idx="0"/>
            <a:endCxn id="148" idx="0"/>
          </p:cNvCxnSpPr>
          <p:nvPr/>
        </p:nvCxnSpPr>
        <p:spPr>
          <a:xfrm flipH="1" rot="16200000">
            <a:off x="6000750" y="7613650"/>
            <a:ext cx="12700" cy="5283200"/>
          </a:xfrm>
          <a:prstGeom prst="bentConnector3">
            <a:avLst>
              <a:gd name="adj1" fmla="val 8500000"/>
            </a:avLst>
          </a:prstGeom>
          <a:ln w="25400">
            <a:solidFill>
              <a:srgbClr val="000000"/>
            </a:solidFill>
            <a:miter lim="400000"/>
          </a:ln>
        </p:spPr>
      </p:cxnSp>
      <p:sp>
        <p:nvSpPr>
          <p:cNvPr id="157" name="云"/>
          <p:cNvSpPr/>
          <p:nvPr/>
        </p:nvSpPr>
        <p:spPr>
          <a:xfrm>
            <a:off x="5208610" y="9101579"/>
            <a:ext cx="1600029" cy="964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8" name="数据"/>
          <p:cNvSpPr txBox="1"/>
          <p:nvPr/>
        </p:nvSpPr>
        <p:spPr>
          <a:xfrm>
            <a:off x="5545074" y="9400662"/>
            <a:ext cx="9271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数据</a:t>
            </a:r>
          </a:p>
        </p:txBody>
      </p:sp>
      <p:sp>
        <p:nvSpPr>
          <p:cNvPr id="159" name="线条"/>
          <p:cNvSpPr/>
          <p:nvPr/>
        </p:nvSpPr>
        <p:spPr>
          <a:xfrm>
            <a:off x="10194312" y="1025310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0" name="线条"/>
          <p:cNvSpPr/>
          <p:nvPr/>
        </p:nvSpPr>
        <p:spPr>
          <a:xfrm flipV="1">
            <a:off x="10692328" y="9903854"/>
            <a:ext cx="1" cy="6985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1" name="线条"/>
          <p:cNvSpPr/>
          <p:nvPr/>
        </p:nvSpPr>
        <p:spPr>
          <a:xfrm>
            <a:off x="10705028" y="1059600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2" name="线条"/>
          <p:cNvSpPr/>
          <p:nvPr/>
        </p:nvSpPr>
        <p:spPr>
          <a:xfrm>
            <a:off x="10692328" y="9915284"/>
            <a:ext cx="4857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3" name="极性预训练模型"/>
          <p:cNvSpPr txBox="1"/>
          <p:nvPr/>
        </p:nvSpPr>
        <p:spPr>
          <a:xfrm>
            <a:off x="11233924" y="9572080"/>
            <a:ext cx="29591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极性预训练模型</a:t>
            </a:r>
          </a:p>
        </p:txBody>
      </p:sp>
      <p:sp>
        <p:nvSpPr>
          <p:cNvPr id="164" name="二分类预训练模型"/>
          <p:cNvSpPr txBox="1"/>
          <p:nvPr/>
        </p:nvSpPr>
        <p:spPr>
          <a:xfrm>
            <a:off x="11233924" y="10259454"/>
            <a:ext cx="3365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二分类预训练模型</a:t>
            </a:r>
          </a:p>
        </p:txBody>
      </p:sp>
      <p:sp>
        <p:nvSpPr>
          <p:cNvPr id="165" name="矩形 4"/>
          <p:cNvSpPr txBox="1"/>
          <p:nvPr/>
        </p:nvSpPr>
        <p:spPr>
          <a:xfrm>
            <a:off x="1905000" y="952500"/>
            <a:ext cx="7662637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AIS40X Series-SMT｜技术优势</a:t>
            </a:r>
          </a:p>
        </p:txBody>
      </p:sp>
      <p:grpSp>
        <p:nvGrpSpPr>
          <p:cNvPr id="168" name="成组"/>
          <p:cNvGrpSpPr/>
          <p:nvPr/>
        </p:nvGrpSpPr>
        <p:grpSpPr>
          <a:xfrm>
            <a:off x="12700013" y="4775200"/>
            <a:ext cx="10036546" cy="7827620"/>
            <a:chOff x="0" y="0"/>
            <a:chExt cx="10036545" cy="7827619"/>
          </a:xfrm>
        </p:grpSpPr>
        <p:pic>
          <p:nvPicPr>
            <p:cNvPr id="166" name="企业微信截图_8c34909a-c590-4b79-9314-7b09316b2efa.png" descr="企业微信截图_8c34909a-c590-4b79-9314-7b09316b2efa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433589" cy="4458897"/>
            </a:xfrm>
            <a:prstGeom prst="rect">
              <a:avLst/>
            </a:prstGeom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167" name="企业微信截图_c57e10b3-1e0b-436f-8d04-b176b3a06c6e.png" descr="企业微信截图_c57e10b3-1e0b-436f-8d04-b176b3a06c6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607045" y="3371175"/>
              <a:ext cx="7429501" cy="4456445"/>
            </a:xfrm>
            <a:prstGeom prst="rect">
              <a:avLst/>
            </a:prstGeom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镭晨科技｜用AI引领AOI新时代"/>
          <p:cNvSpPr txBox="1"/>
          <p:nvPr/>
        </p:nvSpPr>
        <p:spPr>
          <a:xfrm>
            <a:off x="1905000" y="952499"/>
            <a:ext cx="745323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</a:t>
            </a:r>
            <a:r>
              <a:t>｜</a:t>
            </a:r>
            <a:r>
              <a:t>用AI引领AOI新时代</a:t>
            </a:r>
          </a:p>
        </p:txBody>
      </p:sp>
      <p:sp>
        <p:nvSpPr>
          <p:cNvPr id="171" name="镭晨科技深耕行业多年，始终秉承“让工业检测更简单”的企业使命。以深度学习算法为核心，专注电子行业。以PCBA生产过程视觉检测标准化方案为基础，为客户提供各种光学检测方案"/>
          <p:cNvSpPr txBox="1"/>
          <p:nvPr/>
        </p:nvSpPr>
        <p:spPr>
          <a:xfrm>
            <a:off x="1904730" y="2946400"/>
            <a:ext cx="19268212" cy="124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镭晨科技深耕行业多年，始终秉承</a:t>
            </a:r>
            <a:r>
              <a:rPr b="1">
                <a:solidFill>
                  <a:srgbClr val="266FA1"/>
                </a:solidFill>
              </a:rPr>
              <a:t>“让工业检测更简单”</a:t>
            </a:r>
            <a:r>
              <a:t>的企业使命。以</a:t>
            </a:r>
            <a:r>
              <a:rPr b="1">
                <a:solidFill>
                  <a:srgbClr val="266FA1"/>
                </a:solidFill>
              </a:rPr>
              <a:t>深度学习算法</a:t>
            </a:r>
            <a:r>
              <a:t>为</a:t>
            </a:r>
            <a:r>
              <a:t>核心，专注电子行业。以PCBA生产过程视觉检测标准化方案为基础，为客户提供各种光学检测</a:t>
            </a:r>
            <a:r>
              <a:t>方案</a:t>
            </a:r>
          </a:p>
        </p:txBody>
      </p:sp>
      <p:pic>
        <p:nvPicPr>
          <p:cNvPr id="172" name="企业微信截图_b978d2dd-fa69-469f-8c24-1464bc0a3fb6.png" descr="企业微信截图_b978d2dd-fa69-469f-8c24-1464bc0a3fb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730" y="6650446"/>
            <a:ext cx="20431360" cy="607965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成立至今，镭晨科技已获得多项认证。拥有发明、实用新型、外观专利、软件著作权共77项，其中发明专利超过一半，各类产品具有自主的知识产权"/>
          <p:cNvSpPr txBox="1"/>
          <p:nvPr/>
        </p:nvSpPr>
        <p:spPr>
          <a:xfrm>
            <a:off x="1904729" y="4836523"/>
            <a:ext cx="19268213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成立至今，镭晨科技已获得多项认证。拥有发明、实用新型、外观专利、软件著作权共77项，其中发明专利超过一半，各类产品具有自主的知识产权</a:t>
            </a:r>
          </a:p>
        </p:txBody>
      </p:sp>
      <p:sp>
        <p:nvSpPr>
          <p:cNvPr id="174" name="*统计截止至2021.1.21"/>
          <p:cNvSpPr txBox="1"/>
          <p:nvPr/>
        </p:nvSpPr>
        <p:spPr>
          <a:xfrm>
            <a:off x="1911655" y="12700686"/>
            <a:ext cx="3112890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*统计截止至2021.1.21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携手并进 合作共赢"/>
          <p:cNvSpPr txBox="1"/>
          <p:nvPr/>
        </p:nvSpPr>
        <p:spPr>
          <a:xfrm>
            <a:off x="1905000" y="948429"/>
            <a:ext cx="451953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l" defTabSz="914400">
              <a:defRPr b="1" sz="4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携手并进 合作共赢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二维码.png" descr="二维码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46115" y="10122221"/>
            <a:ext cx="1891770" cy="1891769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让工业检测更简单"/>
          <p:cNvSpPr txBox="1"/>
          <p:nvPr/>
        </p:nvSpPr>
        <p:spPr>
          <a:xfrm>
            <a:off x="8079897" y="5059595"/>
            <a:ext cx="8224207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50000"/>
              </a:lnSpc>
              <a:defRPr spc="240" sz="4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让工业检测更简单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